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7"/>
  </p:notesMasterIdLst>
  <p:sldIdLst>
    <p:sldId id="265" r:id="rId3"/>
    <p:sldId id="266" r:id="rId4"/>
    <p:sldId id="267" r:id="rId5"/>
    <p:sldId id="268" r:id="rId6"/>
  </p:sldIdLst>
  <p:sldSz cx="9144000" cy="5143500" type="screen16x9"/>
  <p:notesSz cx="6858000" cy="9144000"/>
  <p:embeddedFontLst>
    <p:embeddedFont>
      <p:font typeface="Bebas Neue" panose="020B0604020202020204" charset="0"/>
      <p:regular r:id="rId8"/>
    </p:embeddedFont>
    <p:embeddedFont>
      <p:font typeface="Calibri" panose="020F0502020204030204" pitchFamily="34"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532" autoAdjust="0"/>
  </p:normalViewPr>
  <p:slideViewPr>
    <p:cSldViewPr snapToGrid="0">
      <p:cViewPr varScale="1">
        <p:scale>
          <a:sx n="59" d="100"/>
          <a:sy n="59" d="100"/>
        </p:scale>
        <p:origin x="150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font" Target="fonts/font2.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d2aed735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8d2aed735f_0_219: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dirty="0">
                <a:solidFill>
                  <a:schemeClr val="dk1"/>
                </a:solidFill>
              </a:rPr>
              <a:t>Jaclyn</a:t>
            </a:r>
            <a:endParaRPr u="sng" dirty="0">
              <a:solidFill>
                <a:schemeClr val="dk1"/>
              </a:solidFill>
            </a:endParaRPr>
          </a:p>
          <a:p>
            <a:pPr marL="0" lvl="0" indent="0" algn="l" rtl="0">
              <a:spcBef>
                <a:spcPts val="0"/>
              </a:spcBef>
              <a:spcAft>
                <a:spcPts val="0"/>
              </a:spcAft>
              <a:buNone/>
            </a:pPr>
            <a:r>
              <a:rPr lang="en" u="sng" dirty="0">
                <a:solidFill>
                  <a:schemeClr val="dk1"/>
                </a:solidFill>
              </a:rPr>
              <a:t>Time:7</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050" dirty="0">
                <a:solidFill>
                  <a:srgbClr val="333333"/>
                </a:solidFill>
                <a:highlight>
                  <a:srgbClr val="FFFFFF"/>
                </a:highlight>
              </a:rPr>
              <a:t>For our final forecasting models we have chose those that seem the most useful based on ASEs and flexibility for daily updates.</a:t>
            </a:r>
            <a:endParaRPr sz="1050" b="1" dirty="0">
              <a:solidFill>
                <a:srgbClr val="333333"/>
              </a:solidFill>
              <a:highlight>
                <a:srgbClr val="FFFFFF"/>
              </a:highlight>
            </a:endParaRPr>
          </a:p>
        </p:txBody>
      </p:sp>
      <p:sp>
        <p:nvSpPr>
          <p:cNvPr id="176" name="Google Shape;176;g8d2aed735f_0_219: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d2aed735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8d2aed735f_0_219: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dirty="0">
                <a:solidFill>
                  <a:schemeClr val="dk1"/>
                </a:solidFill>
              </a:rPr>
              <a:t>Jaclyn</a:t>
            </a:r>
            <a:endParaRPr u="sng" dirty="0">
              <a:solidFill>
                <a:schemeClr val="dk1"/>
              </a:solidFill>
            </a:endParaRPr>
          </a:p>
          <a:p>
            <a:pPr marL="0" lvl="0" indent="0" algn="l" rtl="0">
              <a:spcBef>
                <a:spcPts val="0"/>
              </a:spcBef>
              <a:spcAft>
                <a:spcPts val="0"/>
              </a:spcAft>
              <a:buNone/>
            </a:pPr>
            <a:r>
              <a:rPr lang="en" u="sng" dirty="0">
                <a:solidFill>
                  <a:schemeClr val="dk1"/>
                </a:solidFill>
              </a:rPr>
              <a:t>Time:26</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050" dirty="0">
                <a:solidFill>
                  <a:srgbClr val="333333"/>
                </a:solidFill>
                <a:highlight>
                  <a:srgbClr val="FFFFFF"/>
                </a:highlight>
              </a:rPr>
              <a:t>We recommend leveraging the multivariate VAR model for short term forecasts. The VAR model </a:t>
            </a:r>
            <a:r>
              <a:rPr lang="en-US" sz="1050" dirty="0">
                <a:solidFill>
                  <a:srgbClr val="333333"/>
                </a:solidFill>
                <a:highlight>
                  <a:srgbClr val="FFFFFF"/>
                </a:highlight>
              </a:rPr>
              <a:t>bases </a:t>
            </a:r>
            <a:r>
              <a:rPr lang="en" sz="1050" dirty="0">
                <a:solidFill>
                  <a:srgbClr val="333333"/>
                </a:solidFill>
                <a:highlight>
                  <a:srgbClr val="FFFFFF"/>
                </a:highlight>
              </a:rPr>
              <a:t>predictions off of previously observed values and takes into account the heavy wandering and seasonal components in the data.</a:t>
            </a:r>
            <a:r>
              <a:rPr lang="en-US" sz="1050" dirty="0">
                <a:solidFill>
                  <a:srgbClr val="333333"/>
                </a:solidFill>
                <a:highlight>
                  <a:srgbClr val="FFFFFF"/>
                </a:highlight>
              </a:rPr>
              <a:t> Using </a:t>
            </a:r>
            <a:r>
              <a:rPr lang="en" sz="1050" dirty="0">
                <a:solidFill>
                  <a:srgbClr val="333333"/>
                </a:solidFill>
                <a:highlight>
                  <a:srgbClr val="FFFFFF"/>
                </a:highlight>
              </a:rPr>
              <a:t>the VAR method will be the most useful in order to get us prepared for completing short term planning for supplies and hospital staffing. We’ve included prediction intervals to help us make sure we account for possible peaks and valleys in our forecast.</a:t>
            </a:r>
            <a:endParaRPr sz="1050" dirty="0">
              <a:solidFill>
                <a:srgbClr val="333333"/>
              </a:solidFill>
              <a:highlight>
                <a:srgbClr val="FFFFFF"/>
              </a:highlight>
            </a:endParaRPr>
          </a:p>
        </p:txBody>
      </p:sp>
      <p:sp>
        <p:nvSpPr>
          <p:cNvPr id="176" name="Google Shape;176;g8d2aed735f_0_219: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1502681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d2aed735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8d2aed735f_0_219: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dirty="0">
                <a:solidFill>
                  <a:schemeClr val="dk1"/>
                </a:solidFill>
              </a:rPr>
              <a:t>Jaclyn</a:t>
            </a:r>
            <a:endParaRPr u="sng" dirty="0">
              <a:solidFill>
                <a:schemeClr val="dk1"/>
              </a:solidFill>
            </a:endParaRPr>
          </a:p>
          <a:p>
            <a:pPr marL="0" lvl="0" indent="0" algn="l" rtl="0">
              <a:spcBef>
                <a:spcPts val="0"/>
              </a:spcBef>
              <a:spcAft>
                <a:spcPts val="0"/>
              </a:spcAft>
              <a:buNone/>
            </a:pPr>
            <a:r>
              <a:rPr lang="en" u="sng" dirty="0">
                <a:solidFill>
                  <a:schemeClr val="dk1"/>
                </a:solidFill>
              </a:rPr>
              <a:t>Time:15</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050" dirty="0">
                <a:solidFill>
                  <a:srgbClr val="333333"/>
                </a:solidFill>
                <a:highlight>
                  <a:srgbClr val="FFFFFF"/>
                </a:highlight>
              </a:rPr>
              <a:t>For our long term forecasting we have chosen to go with our hyper tuned parameter mlp model. This model is helpful because it has the ability to adjust and apply the most effective paramet</a:t>
            </a:r>
            <a:r>
              <a:rPr lang="en-US" sz="1050" dirty="0" err="1">
                <a:solidFill>
                  <a:srgbClr val="333333"/>
                </a:solidFill>
                <a:highlight>
                  <a:srgbClr val="FFFFFF"/>
                </a:highlight>
              </a:rPr>
              <a:t>ers</a:t>
            </a:r>
            <a:r>
              <a:rPr lang="en" sz="1050" dirty="0">
                <a:solidFill>
                  <a:srgbClr val="333333"/>
                </a:solidFill>
                <a:highlight>
                  <a:srgbClr val="FFFFFF"/>
                </a:highlight>
              </a:rPr>
              <a:t> based on the </a:t>
            </a:r>
            <a:r>
              <a:rPr lang="en-US" sz="1050" dirty="0">
                <a:solidFill>
                  <a:srgbClr val="333333"/>
                </a:solidFill>
                <a:highlight>
                  <a:srgbClr val="FFFFFF"/>
                </a:highlight>
              </a:rPr>
              <a:t>newest</a:t>
            </a:r>
            <a:r>
              <a:rPr lang="en" sz="1050" dirty="0">
                <a:solidFill>
                  <a:srgbClr val="333333"/>
                </a:solidFill>
                <a:highlight>
                  <a:srgbClr val="FFFFFF"/>
                </a:highlight>
              </a:rPr>
              <a:t> data.` We’ve also included prediction intervals to, again, account for possible peaks and valleys in our forecasts.</a:t>
            </a:r>
            <a:endParaRPr sz="1050" dirty="0">
              <a:solidFill>
                <a:srgbClr val="333333"/>
              </a:solidFill>
              <a:highlight>
                <a:srgbClr val="FFFFFF"/>
              </a:highlight>
            </a:endParaRPr>
          </a:p>
        </p:txBody>
      </p:sp>
      <p:sp>
        <p:nvSpPr>
          <p:cNvPr id="176" name="Google Shape;176;g8d2aed735f_0_219: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55837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d2aed735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8d2aed735f_0_219:notes"/>
          <p:cNvSpPr txBox="1">
            <a:spLocks noGrp="1"/>
          </p:cNvSpPr>
          <p:nvPr>
            <p:ph type="body" idx="1"/>
          </p:nvPr>
        </p:nvSpPr>
        <p:spPr>
          <a:xfrm>
            <a:off x="685802"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dirty="0">
                <a:solidFill>
                  <a:schemeClr val="dk1"/>
                </a:solidFill>
              </a:rPr>
              <a:t>Jaclyn</a:t>
            </a:r>
            <a:endParaRPr u="sng" dirty="0">
              <a:solidFill>
                <a:schemeClr val="dk1"/>
              </a:solidFill>
            </a:endParaRPr>
          </a:p>
          <a:p>
            <a:pPr marL="0" lvl="0" indent="0" algn="l" rtl="0">
              <a:spcBef>
                <a:spcPts val="0"/>
              </a:spcBef>
              <a:spcAft>
                <a:spcPts val="0"/>
              </a:spcAft>
              <a:buNone/>
            </a:pPr>
            <a:r>
              <a:rPr lang="en" u="sng" dirty="0">
                <a:solidFill>
                  <a:schemeClr val="dk1"/>
                </a:solidFill>
              </a:rPr>
              <a:t>Time:15</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050" dirty="0">
                <a:solidFill>
                  <a:srgbClr val="333333"/>
                </a:solidFill>
                <a:highlight>
                  <a:srgbClr val="FFFFFF"/>
                </a:highlight>
              </a:rPr>
              <a:t>It is essential for the continued accuracy of both of these models for them to be updated daily. COVID cases and hospitalizations change frequently and the only way to continue to forecast and prepare as effectively as possible is to have updated models with as much historical data as possible. </a:t>
            </a:r>
            <a:endParaRPr dirty="0"/>
          </a:p>
        </p:txBody>
      </p:sp>
      <p:sp>
        <p:nvSpPr>
          <p:cNvPr id="176" name="Google Shape;176;g8d2aed735f_0_219:notes"/>
          <p:cNvSpPr txBox="1">
            <a:spLocks noGrp="1"/>
          </p:cNvSpPr>
          <p:nvPr>
            <p:ph type="sldNum" idx="12"/>
          </p:nvPr>
        </p:nvSpPr>
        <p:spPr>
          <a:xfrm>
            <a:off x="3884621" y="8685224"/>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042040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700"/>
              <a:buFont typeface="Bebas Neue"/>
              <a:buNone/>
              <a:defRPr>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5"/>
          <p:cNvSpPr txBox="1">
            <a:spLocks noGrp="1"/>
          </p:cNvSpPr>
          <p:nvPr>
            <p:ph type="body" idx="1"/>
          </p:nvPr>
        </p:nvSpPr>
        <p:spPr>
          <a:xfrm>
            <a:off x="387242" y="706858"/>
            <a:ext cx="835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Font typeface="Arial"/>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0" name="Google Shape;60;p15"/>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5"/>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62" name="Google Shape;62;p15"/>
          <p:cNvSpPr txBox="1">
            <a:spLocks noGrp="1"/>
          </p:cNvSpPr>
          <p:nvPr>
            <p:ph type="body" idx="2"/>
          </p:nvPr>
        </p:nvSpPr>
        <p:spPr>
          <a:xfrm>
            <a:off x="387240" y="1264443"/>
            <a:ext cx="83520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3">
  <p:cSld name="SLIDE 3">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5" name="Google Shape;65;p16"/>
          <p:cNvSpPr txBox="1">
            <a:spLocks noGrp="1"/>
          </p:cNvSpPr>
          <p:nvPr>
            <p:ph type="body" idx="1"/>
          </p:nvPr>
        </p:nvSpPr>
        <p:spPr>
          <a:xfrm>
            <a:off x="387242" y="706858"/>
            <a:ext cx="835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6" name="Google Shape;66;p16"/>
          <p:cNvSpPr txBox="1">
            <a:spLocks noGrp="1"/>
          </p:cNvSpPr>
          <p:nvPr>
            <p:ph type="body" idx="2"/>
          </p:nvPr>
        </p:nvSpPr>
        <p:spPr>
          <a:xfrm>
            <a:off x="387240" y="1264443"/>
            <a:ext cx="39939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7" name="Google Shape;67;p16"/>
          <p:cNvSpPr txBox="1">
            <a:spLocks noGrp="1"/>
          </p:cNvSpPr>
          <p:nvPr>
            <p:ph type="body" idx="3"/>
          </p:nvPr>
        </p:nvSpPr>
        <p:spPr>
          <a:xfrm>
            <a:off x="4733721" y="1264443"/>
            <a:ext cx="3993900" cy="30828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68" name="Google Shape;68;p16"/>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LIDE 4">
  <p:cSld name="2_SLIDE 4">
    <p:spTree>
      <p:nvGrpSpPr>
        <p:cNvPr id="1" name="Shape 70"/>
        <p:cNvGrpSpPr/>
        <p:nvPr/>
      </p:nvGrpSpPr>
      <p:grpSpPr>
        <a:xfrm>
          <a:off x="0" y="0"/>
          <a:ext cx="0" cy="0"/>
          <a:chOff x="0" y="0"/>
          <a:chExt cx="0" cy="0"/>
        </a:xfrm>
      </p:grpSpPr>
      <p:sp>
        <p:nvSpPr>
          <p:cNvPr id="71" name="Google Shape;71;p17"/>
          <p:cNvSpPr txBox="1">
            <a:spLocks noGrp="1"/>
          </p:cNvSpPr>
          <p:nvPr>
            <p:ph type="body" idx="1"/>
          </p:nvPr>
        </p:nvSpPr>
        <p:spPr>
          <a:xfrm>
            <a:off x="387240" y="1264443"/>
            <a:ext cx="5262000" cy="3088500"/>
          </a:xfrm>
          <a:prstGeom prst="rect">
            <a:avLst/>
          </a:prstGeom>
          <a:noFill/>
          <a:ln>
            <a:noFill/>
          </a:ln>
        </p:spPr>
        <p:txBody>
          <a:bodyPr spcFirstLastPara="1" wrap="square" lIns="8075" tIns="0" rIns="0" bIns="0" anchor="t" anchorCtr="0">
            <a:noAutofit/>
          </a:bodyPr>
          <a:lstStyle>
            <a:lvl1pPr marL="457200" lvl="0" indent="-304800" algn="l" rtl="0">
              <a:lnSpc>
                <a:spcPct val="100000"/>
              </a:lnSpc>
              <a:spcBef>
                <a:spcPts val="0"/>
              </a:spcBef>
              <a:spcAft>
                <a:spcPts val="0"/>
              </a:spcAft>
              <a:buClr>
                <a:srgbClr val="0C0C0C"/>
              </a:buClr>
              <a:buSzPts val="1200"/>
              <a:buChar char="▪"/>
              <a:defRPr sz="1200">
                <a:solidFill>
                  <a:srgbClr val="0C0C0C"/>
                </a:solidFill>
              </a:defRPr>
            </a:lvl1pPr>
            <a:lvl2pPr marL="914400" lvl="1" indent="-304800" algn="l" rtl="0">
              <a:lnSpc>
                <a:spcPct val="90000"/>
              </a:lnSpc>
              <a:spcBef>
                <a:spcPts val="800"/>
              </a:spcBef>
              <a:spcAft>
                <a:spcPts val="0"/>
              </a:spcAft>
              <a:buClr>
                <a:srgbClr val="0C0C0C"/>
              </a:buClr>
              <a:buSzPts val="1200"/>
              <a:buChar char="−"/>
              <a:defRPr sz="1200">
                <a:solidFill>
                  <a:srgbClr val="0C0C0C"/>
                </a:solidFill>
              </a:defRPr>
            </a:lvl2pPr>
            <a:lvl3pPr marL="1371600" lvl="2" indent="-304800" algn="l" rtl="0">
              <a:lnSpc>
                <a:spcPct val="90000"/>
              </a:lnSpc>
              <a:spcBef>
                <a:spcPts val="800"/>
              </a:spcBef>
              <a:spcAft>
                <a:spcPts val="0"/>
              </a:spcAft>
              <a:buClr>
                <a:srgbClr val="0C0C0C"/>
              </a:buClr>
              <a:buSzPts val="1200"/>
              <a:buChar char="−"/>
              <a:defRPr sz="1200">
                <a:solidFill>
                  <a:srgbClr val="0C0C0C"/>
                </a:solidFill>
              </a:defRPr>
            </a:lvl3pPr>
            <a:lvl4pPr marL="1828800" lvl="3" indent="-304800" algn="l" rtl="0">
              <a:lnSpc>
                <a:spcPct val="90000"/>
              </a:lnSpc>
              <a:spcBef>
                <a:spcPts val="800"/>
              </a:spcBef>
              <a:spcAft>
                <a:spcPts val="0"/>
              </a:spcAft>
              <a:buClr>
                <a:srgbClr val="0C0C0C"/>
              </a:buClr>
              <a:buSzPts val="1200"/>
              <a:buChar char="−"/>
              <a:defRPr sz="1200">
                <a:solidFill>
                  <a:srgbClr val="0C0C0C"/>
                </a:solidFill>
              </a:defRPr>
            </a:lvl4pPr>
            <a:lvl5pPr marL="2286000" lvl="4" indent="-304800" algn="l" rtl="0">
              <a:lnSpc>
                <a:spcPct val="90000"/>
              </a:lnSpc>
              <a:spcBef>
                <a:spcPts val="800"/>
              </a:spcBef>
              <a:spcAft>
                <a:spcPts val="0"/>
              </a:spcAft>
              <a:buClr>
                <a:srgbClr val="0C0C0C"/>
              </a:buClr>
              <a:buSzPts val="1200"/>
              <a:buChar char="−"/>
              <a:defRPr sz="1200">
                <a:solidFill>
                  <a:srgbClr val="0C0C0C"/>
                </a:solidFill>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72" name="Google Shape;72;p17"/>
          <p:cNvSpPr txBox="1">
            <a:spLocks noGrp="1"/>
          </p:cNvSpPr>
          <p:nvPr>
            <p:ph type="ftr" idx="11"/>
          </p:nvPr>
        </p:nvSpPr>
        <p:spPr>
          <a:xfrm>
            <a:off x="3494947" y="4557271"/>
            <a:ext cx="2154300" cy="2700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100"/>
              <a:buNone/>
              <a:defRPr sz="900">
                <a:solidFill>
                  <a:srgbClr val="0C0C0C"/>
                </a:solidFill>
                <a:latin typeface="Calibri"/>
                <a:ea typeface="Calibri"/>
                <a:cs typeface="Calibri"/>
                <a:sym typeface="Calibri"/>
              </a:defRPr>
            </a:lvl1pPr>
            <a:lvl2pPr lvl="1" algn="l" rtl="0">
              <a:spcBef>
                <a:spcPts val="80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7"/>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lvl="0" indent="0" algn="l" rtl="0">
              <a:lnSpc>
                <a:spcPct val="90000"/>
              </a:lnSpc>
              <a:spcBef>
                <a:spcPts val="0"/>
              </a:spcBef>
              <a:spcAft>
                <a:spcPts val="0"/>
              </a:spcAft>
              <a:buNone/>
              <a:defRPr sz="1100" b="1">
                <a:solidFill>
                  <a:srgbClr val="0C0C0C"/>
                </a:solidFill>
                <a:latin typeface="Calibri"/>
                <a:ea typeface="Calibri"/>
                <a:cs typeface="Calibri"/>
                <a:sym typeface="Calibri"/>
              </a:defRPr>
            </a:lvl1pPr>
            <a:lvl2pPr marL="0" lvl="1" indent="0" algn="l" rtl="0">
              <a:lnSpc>
                <a:spcPct val="90000"/>
              </a:lnSpc>
              <a:spcBef>
                <a:spcPts val="0"/>
              </a:spcBef>
              <a:spcAft>
                <a:spcPts val="0"/>
              </a:spcAft>
              <a:buNone/>
              <a:defRPr sz="1100" b="1">
                <a:solidFill>
                  <a:srgbClr val="0C0C0C"/>
                </a:solidFill>
                <a:latin typeface="Calibri"/>
                <a:ea typeface="Calibri"/>
                <a:cs typeface="Calibri"/>
                <a:sym typeface="Calibri"/>
              </a:defRPr>
            </a:lvl2pPr>
            <a:lvl3pPr marL="0" lvl="2" indent="0" algn="l" rtl="0">
              <a:lnSpc>
                <a:spcPct val="90000"/>
              </a:lnSpc>
              <a:spcBef>
                <a:spcPts val="0"/>
              </a:spcBef>
              <a:spcAft>
                <a:spcPts val="0"/>
              </a:spcAft>
              <a:buNone/>
              <a:defRPr sz="1100" b="1">
                <a:solidFill>
                  <a:srgbClr val="0C0C0C"/>
                </a:solidFill>
                <a:latin typeface="Calibri"/>
                <a:ea typeface="Calibri"/>
                <a:cs typeface="Calibri"/>
                <a:sym typeface="Calibri"/>
              </a:defRPr>
            </a:lvl3pPr>
            <a:lvl4pPr marL="0" lvl="3" indent="0" algn="l" rtl="0">
              <a:lnSpc>
                <a:spcPct val="90000"/>
              </a:lnSpc>
              <a:spcBef>
                <a:spcPts val="0"/>
              </a:spcBef>
              <a:spcAft>
                <a:spcPts val="0"/>
              </a:spcAft>
              <a:buNone/>
              <a:defRPr sz="1100" b="1">
                <a:solidFill>
                  <a:srgbClr val="0C0C0C"/>
                </a:solidFill>
                <a:latin typeface="Calibri"/>
                <a:ea typeface="Calibri"/>
                <a:cs typeface="Calibri"/>
                <a:sym typeface="Calibri"/>
              </a:defRPr>
            </a:lvl4pPr>
            <a:lvl5pPr marL="0" lvl="4" indent="0" algn="l" rtl="0">
              <a:lnSpc>
                <a:spcPct val="90000"/>
              </a:lnSpc>
              <a:spcBef>
                <a:spcPts val="0"/>
              </a:spcBef>
              <a:spcAft>
                <a:spcPts val="0"/>
              </a:spcAft>
              <a:buNone/>
              <a:defRPr sz="1100" b="1">
                <a:solidFill>
                  <a:srgbClr val="0C0C0C"/>
                </a:solidFill>
                <a:latin typeface="Calibri"/>
                <a:ea typeface="Calibri"/>
                <a:cs typeface="Calibri"/>
                <a:sym typeface="Calibri"/>
              </a:defRPr>
            </a:lvl5pPr>
            <a:lvl6pPr marL="0" lvl="5" indent="0" algn="l" rtl="0">
              <a:lnSpc>
                <a:spcPct val="90000"/>
              </a:lnSpc>
              <a:spcBef>
                <a:spcPts val="0"/>
              </a:spcBef>
              <a:spcAft>
                <a:spcPts val="0"/>
              </a:spcAft>
              <a:buNone/>
              <a:defRPr sz="1100" b="1">
                <a:solidFill>
                  <a:srgbClr val="0C0C0C"/>
                </a:solidFill>
                <a:latin typeface="Calibri"/>
                <a:ea typeface="Calibri"/>
                <a:cs typeface="Calibri"/>
                <a:sym typeface="Calibri"/>
              </a:defRPr>
            </a:lvl6pPr>
            <a:lvl7pPr marL="0" lvl="6" indent="0" algn="l" rtl="0">
              <a:lnSpc>
                <a:spcPct val="90000"/>
              </a:lnSpc>
              <a:spcBef>
                <a:spcPts val="0"/>
              </a:spcBef>
              <a:spcAft>
                <a:spcPts val="0"/>
              </a:spcAft>
              <a:buNone/>
              <a:defRPr sz="1100" b="1">
                <a:solidFill>
                  <a:srgbClr val="0C0C0C"/>
                </a:solidFill>
                <a:latin typeface="Calibri"/>
                <a:ea typeface="Calibri"/>
                <a:cs typeface="Calibri"/>
                <a:sym typeface="Calibri"/>
              </a:defRPr>
            </a:lvl7pPr>
            <a:lvl8pPr marL="0" lvl="7" indent="0" algn="l" rtl="0">
              <a:lnSpc>
                <a:spcPct val="90000"/>
              </a:lnSpc>
              <a:spcBef>
                <a:spcPts val="0"/>
              </a:spcBef>
              <a:spcAft>
                <a:spcPts val="0"/>
              </a:spcAft>
              <a:buNone/>
              <a:defRPr sz="1100" b="1">
                <a:solidFill>
                  <a:srgbClr val="0C0C0C"/>
                </a:solidFill>
                <a:latin typeface="Calibri"/>
                <a:ea typeface="Calibri"/>
                <a:cs typeface="Calibri"/>
                <a:sym typeface="Calibri"/>
              </a:defRPr>
            </a:lvl8pPr>
            <a:lvl9pPr marL="0" lvl="8" indent="0" algn="l" rtl="0">
              <a:lnSpc>
                <a:spcPct val="90000"/>
              </a:lnSpc>
              <a:spcBef>
                <a:spcPts val="0"/>
              </a:spcBef>
              <a:spcAft>
                <a:spcPts val="0"/>
              </a:spcAft>
              <a:buNone/>
              <a:defRPr sz="1100" b="1">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74" name="Google Shape;74;p17"/>
          <p:cNvSpPr>
            <a:spLocks noGrp="1"/>
          </p:cNvSpPr>
          <p:nvPr>
            <p:ph type="pic" idx="2"/>
          </p:nvPr>
        </p:nvSpPr>
        <p:spPr>
          <a:xfrm>
            <a:off x="5936700" y="0"/>
            <a:ext cx="3207300" cy="5143500"/>
          </a:xfrm>
          <a:prstGeom prst="rect">
            <a:avLst/>
          </a:prstGeom>
          <a:solidFill>
            <a:srgbClr val="D8D8D8"/>
          </a:solidFill>
          <a:ln>
            <a:noFill/>
          </a:ln>
        </p:spPr>
        <p:txBody>
          <a:bodyPr spcFirstLastPara="1" wrap="square" lIns="8075" tIns="0" rIns="0" bIns="0" anchor="t" anchorCtr="0">
            <a:noAutofit/>
          </a:bodyPr>
          <a:lstStyle>
            <a:lvl1pPr marR="0" lvl="0" algn="l" rtl="0">
              <a:lnSpc>
                <a:spcPct val="90000"/>
              </a:lnSpc>
              <a:spcBef>
                <a:spcPts val="0"/>
              </a:spcBef>
              <a:spcAft>
                <a:spcPts val="0"/>
              </a:spcAft>
              <a:buClr>
                <a:srgbClr val="D8D8D8"/>
              </a:buClr>
              <a:buSzPts val="1700"/>
              <a:buFont typeface="Noto Sans Symbols"/>
              <a:buChar char="▪"/>
              <a:defRPr sz="1700" b="0" i="0" u="none" strike="noStrike" cap="none">
                <a:solidFill>
                  <a:srgbClr val="D8D8D8"/>
                </a:solidFill>
                <a:latin typeface="Calibri"/>
                <a:ea typeface="Calibri"/>
                <a:cs typeface="Calibri"/>
                <a:sym typeface="Calibri"/>
              </a:defRPr>
            </a:lvl1pPr>
            <a:lvl2pPr marR="0" lvl="1"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R="0" lvl="2"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R="0" lvl="3"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R="0" lvl="4"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R="0" lvl="5"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title"/>
          </p:nvPr>
        </p:nvSpPr>
        <p:spPr>
          <a:xfrm>
            <a:off x="387242" y="308122"/>
            <a:ext cx="5262000" cy="804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83C51"/>
              </a:buClr>
              <a:buSzPts val="2700"/>
              <a:buFont typeface="Bebas Neue"/>
              <a:buNone/>
              <a:defRPr>
                <a:solidFill>
                  <a:srgbClr val="083C5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3"/>
          </p:nvPr>
        </p:nvSpPr>
        <p:spPr>
          <a:xfrm>
            <a:off x="387242" y="706858"/>
            <a:ext cx="5262000" cy="406200"/>
          </a:xfrm>
          <a:prstGeom prst="rect">
            <a:avLst/>
          </a:prstGeom>
          <a:noFill/>
          <a:ln>
            <a:noFill/>
          </a:ln>
        </p:spPr>
        <p:txBody>
          <a:bodyPr spcFirstLastPara="1" wrap="square" lIns="8075" tIns="0" rIns="0" bIns="0" anchor="t" anchorCtr="0">
            <a:noAutofit/>
          </a:bodyPr>
          <a:lstStyle>
            <a:lvl1pPr marL="457200" lvl="0" indent="-228600" algn="l" rtl="0">
              <a:lnSpc>
                <a:spcPct val="90000"/>
              </a:lnSpc>
              <a:spcBef>
                <a:spcPts val="0"/>
              </a:spcBef>
              <a:spcAft>
                <a:spcPts val="0"/>
              </a:spcAft>
              <a:buClr>
                <a:srgbClr val="7F7F7F"/>
              </a:buClr>
              <a:buSzPts val="1700"/>
              <a:buNone/>
              <a:defRPr>
                <a:solidFill>
                  <a:srgbClr val="7F7F7F"/>
                </a:solidFill>
              </a:defRPr>
            </a:lvl1pPr>
            <a:lvl2pPr marL="914400" lvl="1" indent="-317500" algn="l" rtl="0">
              <a:lnSpc>
                <a:spcPct val="90000"/>
              </a:lnSpc>
              <a:spcBef>
                <a:spcPts val="800"/>
              </a:spcBef>
              <a:spcAft>
                <a:spcPts val="0"/>
              </a:spcAft>
              <a:buClr>
                <a:srgbClr val="0C0C0C"/>
              </a:buClr>
              <a:buSzPts val="1400"/>
              <a:buChar char="−"/>
              <a:defRPr/>
            </a:lvl2pPr>
            <a:lvl3pPr marL="1371600" lvl="2" indent="-317500" algn="l" rtl="0">
              <a:lnSpc>
                <a:spcPct val="90000"/>
              </a:lnSpc>
              <a:spcBef>
                <a:spcPts val="800"/>
              </a:spcBef>
              <a:spcAft>
                <a:spcPts val="0"/>
              </a:spcAft>
              <a:buClr>
                <a:srgbClr val="0C0C0C"/>
              </a:buClr>
              <a:buSzPts val="1400"/>
              <a:buChar char="−"/>
              <a:defRPr/>
            </a:lvl3pPr>
            <a:lvl4pPr marL="1828800" lvl="3" indent="-317500" algn="l" rtl="0">
              <a:lnSpc>
                <a:spcPct val="90000"/>
              </a:lnSpc>
              <a:spcBef>
                <a:spcPts val="800"/>
              </a:spcBef>
              <a:spcAft>
                <a:spcPts val="0"/>
              </a:spcAft>
              <a:buClr>
                <a:srgbClr val="0C0C0C"/>
              </a:buClr>
              <a:buSzPts val="1400"/>
              <a:buChar char="−"/>
              <a:defRPr/>
            </a:lvl4pPr>
            <a:lvl5pPr marL="2286000" lvl="4" indent="-317500" algn="l" rtl="0">
              <a:lnSpc>
                <a:spcPct val="90000"/>
              </a:lnSpc>
              <a:spcBef>
                <a:spcPts val="800"/>
              </a:spcBef>
              <a:spcAft>
                <a:spcPts val="0"/>
              </a:spcAft>
              <a:buClr>
                <a:srgbClr val="0C0C0C"/>
              </a:buClr>
              <a:buSzPts val="1400"/>
              <a:buChar char="−"/>
              <a:defRPr/>
            </a:lvl5pPr>
            <a:lvl6pPr marL="2743200" lvl="5" indent="-317500" algn="l" rtl="0">
              <a:spcBef>
                <a:spcPts val="8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2"/>
            <a:ext cx="9144000" cy="5143500"/>
          </a:xfrm>
          <a:prstGeom prst="rect">
            <a:avLst/>
          </a:prstGeom>
          <a:solidFill>
            <a:srgbClr val="FBFBF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83C51"/>
              </a:solidFill>
              <a:latin typeface="Calibri"/>
              <a:ea typeface="Calibri"/>
              <a:cs typeface="Calibri"/>
              <a:sym typeface="Calibri"/>
            </a:endParaRPr>
          </a:p>
        </p:txBody>
      </p:sp>
      <p:sp>
        <p:nvSpPr>
          <p:cNvPr id="52" name="Google Shape;52;p13"/>
          <p:cNvSpPr txBox="1">
            <a:spLocks noGrp="1"/>
          </p:cNvSpPr>
          <p:nvPr>
            <p:ph type="title"/>
          </p:nvPr>
        </p:nvSpPr>
        <p:spPr>
          <a:xfrm>
            <a:off x="387242" y="308122"/>
            <a:ext cx="8352000" cy="804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2"/>
              </a:buClr>
              <a:buSzPts val="2700"/>
              <a:buFont typeface="Bebas Neue"/>
              <a:buNone/>
              <a:defRPr sz="2700" b="0" i="0" u="none" strike="noStrike" cap="none">
                <a:solidFill>
                  <a:schemeClr val="dk2"/>
                </a:solidFill>
                <a:latin typeface="Bebas Neue"/>
                <a:ea typeface="Bebas Neue"/>
                <a:cs typeface="Bebas Neue"/>
                <a:sym typeface="Bebas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3" name="Google Shape;53;p13"/>
          <p:cNvSpPr txBox="1">
            <a:spLocks noGrp="1"/>
          </p:cNvSpPr>
          <p:nvPr>
            <p:ph type="body" idx="1"/>
          </p:nvPr>
        </p:nvSpPr>
        <p:spPr>
          <a:xfrm>
            <a:off x="387242" y="1264443"/>
            <a:ext cx="8352000" cy="3089700"/>
          </a:xfrm>
          <a:prstGeom prst="rect">
            <a:avLst/>
          </a:prstGeom>
          <a:noFill/>
          <a:ln>
            <a:noFill/>
          </a:ln>
        </p:spPr>
        <p:txBody>
          <a:bodyPr spcFirstLastPara="1" wrap="square" lIns="8075" tIns="0" rIns="0" bIns="0" anchor="t" anchorCtr="0">
            <a:noAutofit/>
          </a:bodyPr>
          <a:lstStyle>
            <a:lvl1pPr marL="457200" marR="0" lvl="0" indent="-336550" algn="l" rtl="0">
              <a:lnSpc>
                <a:spcPct val="90000"/>
              </a:lnSpc>
              <a:spcBef>
                <a:spcPts val="0"/>
              </a:spcBef>
              <a:spcAft>
                <a:spcPts val="0"/>
              </a:spcAft>
              <a:buClr>
                <a:srgbClr val="0C0C0C"/>
              </a:buClr>
              <a:buSzPts val="1700"/>
              <a:buFont typeface="Noto Sans Symbols"/>
              <a:buChar char="▪"/>
              <a:defRPr sz="1700" b="0" i="0" u="none" strike="noStrike" cap="none">
                <a:solidFill>
                  <a:srgbClr val="0C0C0C"/>
                </a:solidFill>
                <a:latin typeface="Calibri"/>
                <a:ea typeface="Calibri"/>
                <a:cs typeface="Calibri"/>
                <a:sym typeface="Calibri"/>
              </a:defRPr>
            </a:lvl1pPr>
            <a:lvl2pPr marL="914400" marR="0" lvl="1" indent="-323850" algn="l" rtl="0">
              <a:lnSpc>
                <a:spcPct val="90000"/>
              </a:lnSpc>
              <a:spcBef>
                <a:spcPts val="800"/>
              </a:spcBef>
              <a:spcAft>
                <a:spcPts val="0"/>
              </a:spcAft>
              <a:buClr>
                <a:srgbClr val="0C0C0C"/>
              </a:buClr>
              <a:buSzPts val="1500"/>
              <a:buFont typeface="Noto Sans Symbols"/>
              <a:buChar char="−"/>
              <a:defRPr sz="1500" b="0" i="0" u="none" strike="noStrike" cap="none">
                <a:solidFill>
                  <a:srgbClr val="0C0C0C"/>
                </a:solidFill>
                <a:latin typeface="Calibri"/>
                <a:ea typeface="Calibri"/>
                <a:cs typeface="Calibri"/>
                <a:sym typeface="Calibri"/>
              </a:defRPr>
            </a:lvl2pPr>
            <a:lvl3pPr marL="1371600" marR="0" lvl="2" indent="-317500" algn="l" rtl="0">
              <a:lnSpc>
                <a:spcPct val="90000"/>
              </a:lnSpc>
              <a:spcBef>
                <a:spcPts val="800"/>
              </a:spcBef>
              <a:spcAft>
                <a:spcPts val="0"/>
              </a:spcAft>
              <a:buClr>
                <a:srgbClr val="0C0C0C"/>
              </a:buClr>
              <a:buSzPts val="1400"/>
              <a:buFont typeface="Noto Sans Symbols"/>
              <a:buChar char="−"/>
              <a:defRPr sz="1400" b="0" i="0" u="none" strike="noStrike" cap="none">
                <a:solidFill>
                  <a:srgbClr val="0C0C0C"/>
                </a:solidFill>
                <a:latin typeface="Calibri"/>
                <a:ea typeface="Calibri"/>
                <a:cs typeface="Calibri"/>
                <a:sym typeface="Calibri"/>
              </a:defRPr>
            </a:lvl3pPr>
            <a:lvl4pPr marL="1828800" marR="0" lvl="3"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4pPr>
            <a:lvl5pPr marL="2286000" marR="0" lvl="4" indent="-304800" algn="l" rtl="0">
              <a:lnSpc>
                <a:spcPct val="90000"/>
              </a:lnSpc>
              <a:spcBef>
                <a:spcPts val="800"/>
              </a:spcBef>
              <a:spcAft>
                <a:spcPts val="0"/>
              </a:spcAft>
              <a:buClr>
                <a:srgbClr val="0C0C0C"/>
              </a:buClr>
              <a:buSzPts val="1200"/>
              <a:buFont typeface="Noto Sans Symbols"/>
              <a:buChar char="−"/>
              <a:defRPr sz="1200" b="0" i="0" u="none" strike="noStrike" cap="none">
                <a:solidFill>
                  <a:srgbClr val="0C0C0C"/>
                </a:solidFill>
                <a:latin typeface="Calibri"/>
                <a:ea typeface="Calibri"/>
                <a:cs typeface="Calibri"/>
                <a:sym typeface="Calibri"/>
              </a:defRPr>
            </a:lvl5pPr>
            <a:lvl6pPr marL="2743200" marR="0" lvl="5" indent="-323850" algn="l" rtl="0">
              <a:spcBef>
                <a:spcPts val="8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2968353" y="4557271"/>
            <a:ext cx="3207300" cy="270000"/>
          </a:xfrm>
          <a:prstGeom prst="rect">
            <a:avLst/>
          </a:prstGeom>
          <a:noFill/>
          <a:ln>
            <a:noFill/>
          </a:ln>
        </p:spPr>
        <p:txBody>
          <a:bodyPr spcFirstLastPara="1" wrap="square" lIns="0" tIns="0" rIns="0" bIns="0" anchor="b" anchorCtr="0">
            <a:noAutofit/>
          </a:bodyPr>
          <a:lstStyle>
            <a:lvl1pPr marR="0" lvl="0" algn="ctr" rtl="0">
              <a:lnSpc>
                <a:spcPct val="90000"/>
              </a:lnSpc>
              <a:spcBef>
                <a:spcPts val="0"/>
              </a:spcBef>
              <a:spcAft>
                <a:spcPts val="0"/>
              </a:spcAft>
              <a:buSzPts val="1100"/>
              <a:buNone/>
              <a:defRPr sz="900" b="0" i="0" u="none" strike="noStrike" cap="none">
                <a:solidFill>
                  <a:srgbClr val="0C0C0C"/>
                </a:solidFill>
                <a:latin typeface="Calibri"/>
                <a:ea typeface="Calibri"/>
                <a:cs typeface="Calibri"/>
                <a:sym typeface="Calibri"/>
              </a:defRPr>
            </a:lvl1pPr>
            <a:lvl2pPr marR="0" lvl="1" algn="l" rtl="0">
              <a:spcBef>
                <a:spcPts val="80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87241" y="4557271"/>
            <a:ext cx="685800" cy="270000"/>
          </a:xfrm>
          <a:prstGeom prst="rect">
            <a:avLst/>
          </a:prstGeom>
          <a:noFill/>
          <a:ln>
            <a:noFill/>
          </a:ln>
        </p:spPr>
        <p:txBody>
          <a:bodyPr spcFirstLastPara="1" wrap="square" lIns="0" tIns="0" rIns="0" bIns="0" anchor="b" anchorCtr="0">
            <a:noAutofit/>
          </a:bodyPr>
          <a:lstStyle>
            <a:lvl1pPr marL="0" marR="0" lvl="0"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1pPr>
            <a:lvl2pPr marL="0" marR="0" lvl="1"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2pPr>
            <a:lvl3pPr marL="0" marR="0" lvl="2"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3pPr>
            <a:lvl4pPr marL="0" marR="0" lvl="3"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4pPr>
            <a:lvl5pPr marL="0" marR="0" lvl="4"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5pPr>
            <a:lvl6pPr marL="0" marR="0" lvl="5"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6pPr>
            <a:lvl7pPr marL="0" marR="0" lvl="6"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7pPr>
            <a:lvl8pPr marL="0" marR="0" lvl="7"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8pPr>
            <a:lvl9pPr marL="0" marR="0" lvl="8" indent="0" algn="l" rtl="0">
              <a:lnSpc>
                <a:spcPct val="90000"/>
              </a:lnSpc>
              <a:spcBef>
                <a:spcPts val="0"/>
              </a:spcBef>
              <a:spcAft>
                <a:spcPts val="0"/>
              </a:spcAft>
              <a:buNone/>
              <a:defRPr sz="1100" b="1" i="0" u="none" strike="noStrike" cap="none">
                <a:solidFill>
                  <a:srgbClr val="0C0C0C"/>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 final model analysis</a:t>
            </a:r>
            <a:endParaRPr sz="1100">
              <a:solidFill>
                <a:schemeClr val="dk1"/>
              </a:solidFill>
            </a:endParaRPr>
          </a:p>
        </p:txBody>
      </p:sp>
      <p:pic>
        <p:nvPicPr>
          <p:cNvPr id="179" name="Google Shape;179;p27" descr="Ein Bild, das drinnen, Zahnbürste, Tisch, Tasse enthält.&#10;&#10;Automatisch generierte Beschreibung"/>
          <p:cNvPicPr preferRelativeResize="0">
            <a:picLocks noGrp="1"/>
          </p:cNvPicPr>
          <p:nvPr>
            <p:ph type="pic" idx="2"/>
          </p:nvPr>
        </p:nvPicPr>
        <p:blipFill rotWithShape="1">
          <a:blip r:embed="rId5">
            <a:alphaModFix/>
          </a:blip>
          <a:srcRect/>
          <a:stretch/>
        </p:blipFill>
        <p:spPr>
          <a:xfrm>
            <a:off x="5936700" y="0"/>
            <a:ext cx="3207300" cy="5143500"/>
          </a:xfrm>
          <a:prstGeom prst="rect">
            <a:avLst/>
          </a:prstGeom>
          <a:solidFill>
            <a:srgbClr val="D8D8D8"/>
          </a:solidFill>
          <a:ln>
            <a:noFill/>
          </a:ln>
        </p:spPr>
      </p:pic>
      <p:sp>
        <p:nvSpPr>
          <p:cNvPr id="180" name="Google Shape;180;p27"/>
          <p:cNvSpPr txBox="1"/>
          <p:nvPr/>
        </p:nvSpPr>
        <p:spPr>
          <a:xfrm>
            <a:off x="399350" y="669875"/>
            <a:ext cx="4972200" cy="4318200"/>
          </a:xfrm>
          <a:prstGeom prst="rect">
            <a:avLst/>
          </a:prstGeom>
          <a:noFill/>
          <a:ln>
            <a:noFill/>
          </a:ln>
        </p:spPr>
        <p:txBody>
          <a:bodyPr spcFirstLastPara="1" wrap="square" lIns="91425" tIns="91425" rIns="91425" bIns="91425" anchor="t" anchorCtr="0">
            <a:noAutofit/>
          </a:bodyPr>
          <a:lstStyle/>
          <a:p>
            <a:pPr marL="457200" lvl="0" indent="-317500" algn="l" rtl="0">
              <a:spcBef>
                <a:spcPts val="800"/>
              </a:spcBef>
              <a:spcAft>
                <a:spcPts val="0"/>
              </a:spcAft>
              <a:buClr>
                <a:srgbClr val="0C0C0C"/>
              </a:buClr>
              <a:buSzPts val="1400"/>
              <a:buFont typeface="Noto Sans Symbols"/>
              <a:buChar char="▪"/>
            </a:pPr>
            <a:r>
              <a:rPr lang="en" dirty="0">
                <a:solidFill>
                  <a:srgbClr val="0C0C0C"/>
                </a:solidFill>
                <a:latin typeface="Calibri"/>
                <a:ea typeface="Calibri"/>
                <a:cs typeface="Calibri"/>
                <a:sym typeface="Calibri"/>
              </a:rPr>
              <a:t>7-Day Forecast</a:t>
            </a:r>
            <a:endParaRPr dirty="0">
              <a:solidFill>
                <a:srgbClr val="0C0C0C"/>
              </a:solidFill>
              <a:latin typeface="Calibri"/>
              <a:ea typeface="Calibri"/>
              <a:cs typeface="Calibri"/>
              <a:sym typeface="Calibri"/>
            </a:endParaRPr>
          </a:p>
          <a:p>
            <a:pPr marL="914400" lvl="1" indent="-317500" algn="l" rtl="0">
              <a:spcBef>
                <a:spcPts val="800"/>
              </a:spcBef>
              <a:spcAft>
                <a:spcPts val="0"/>
              </a:spcAft>
              <a:buClr>
                <a:srgbClr val="0C0C0C"/>
              </a:buClr>
              <a:buSzPts val="1400"/>
              <a:buFont typeface="Noto Sans Symbols"/>
              <a:buChar char="−"/>
            </a:pPr>
            <a:r>
              <a:rPr lang="en" dirty="0">
                <a:solidFill>
                  <a:srgbClr val="0C0C0C"/>
                </a:solidFill>
                <a:latin typeface="Calibri"/>
                <a:ea typeface="Calibri"/>
                <a:cs typeface="Calibri"/>
                <a:sym typeface="Calibri"/>
              </a:rPr>
              <a:t>Univariate MLP: 12,177,586</a:t>
            </a:r>
            <a:endParaRPr dirty="0">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Multivariate VAR: 5,178.55</a:t>
            </a: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457200" lvl="0"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90-Day Forecast</a:t>
            </a:r>
            <a:endParaRPr dirty="0">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Multivariate MLP: 13,970,241</a:t>
            </a:r>
            <a:endParaRPr dirty="0">
              <a:solidFill>
                <a:srgbClr val="0C0C0C"/>
              </a:solidFill>
              <a:latin typeface="Calibri"/>
              <a:ea typeface="Calibri"/>
              <a:cs typeface="Calibri"/>
              <a:sym typeface="Calibri"/>
            </a:endParaRPr>
          </a:p>
        </p:txBody>
      </p:sp>
      <p:pic>
        <p:nvPicPr>
          <p:cNvPr id="181" name="Google Shape;181;p27"/>
          <p:cNvPicPr preferRelativeResize="0"/>
          <p:nvPr/>
        </p:nvPicPr>
        <p:blipFill>
          <a:blip r:embed="rId6">
            <a:alphaModFix/>
          </a:blip>
          <a:stretch>
            <a:fillRect/>
          </a:stretch>
        </p:blipFill>
        <p:spPr>
          <a:xfrm>
            <a:off x="3440821" y="1265402"/>
            <a:ext cx="2495880" cy="1720474"/>
          </a:xfrm>
          <a:prstGeom prst="rect">
            <a:avLst/>
          </a:prstGeom>
          <a:noFill/>
          <a:ln>
            <a:noFill/>
          </a:ln>
        </p:spPr>
      </p:pic>
      <p:pic>
        <p:nvPicPr>
          <p:cNvPr id="183" name="Google Shape;183;p27"/>
          <p:cNvPicPr preferRelativeResize="0"/>
          <p:nvPr/>
        </p:nvPicPr>
        <p:blipFill>
          <a:blip r:embed="rId7">
            <a:alphaModFix/>
          </a:blip>
          <a:stretch>
            <a:fillRect/>
          </a:stretch>
        </p:blipFill>
        <p:spPr>
          <a:xfrm>
            <a:off x="1963528" y="3332847"/>
            <a:ext cx="2495875" cy="1810654"/>
          </a:xfrm>
          <a:prstGeom prst="rect">
            <a:avLst/>
          </a:prstGeom>
          <a:noFill/>
          <a:ln>
            <a:noFill/>
          </a:ln>
        </p:spPr>
      </p:pic>
      <p:pic>
        <p:nvPicPr>
          <p:cNvPr id="4" name="Video 3">
            <a:hlinkClick r:id="" action="ppaction://media"/>
            <a:extLst>
              <a:ext uri="{FF2B5EF4-FFF2-40B4-BE49-F238E27FC236}">
                <a16:creationId xmlns:a16="http://schemas.microsoft.com/office/drawing/2014/main" id="{EACCA8E7-269A-4FAD-8980-73D80A3AF2F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7498">
        <p:fade/>
      </p:transition>
    </mc:Choice>
    <mc:Fallback>
      <p:transition spd="med" advTm="74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 final model analysis</a:t>
            </a:r>
            <a:endParaRPr sz="1100">
              <a:solidFill>
                <a:schemeClr val="dk1"/>
              </a:solidFill>
            </a:endParaRPr>
          </a:p>
        </p:txBody>
      </p:sp>
      <p:pic>
        <p:nvPicPr>
          <p:cNvPr id="179" name="Google Shape;179;p27" descr="Ein Bild, das drinnen, Zahnbürste, Tisch, Tasse enthält.&#10;&#10;Automatisch generierte Beschreibung"/>
          <p:cNvPicPr preferRelativeResize="0">
            <a:picLocks noGrp="1"/>
          </p:cNvPicPr>
          <p:nvPr>
            <p:ph type="pic" idx="2"/>
          </p:nvPr>
        </p:nvPicPr>
        <p:blipFill rotWithShape="1">
          <a:blip r:embed="rId5">
            <a:alphaModFix/>
          </a:blip>
          <a:srcRect/>
          <a:stretch/>
        </p:blipFill>
        <p:spPr>
          <a:xfrm>
            <a:off x="5936700" y="0"/>
            <a:ext cx="3207300" cy="5143500"/>
          </a:xfrm>
          <a:prstGeom prst="rect">
            <a:avLst/>
          </a:prstGeom>
          <a:solidFill>
            <a:srgbClr val="D8D8D8"/>
          </a:solidFill>
          <a:ln>
            <a:noFill/>
          </a:ln>
        </p:spPr>
      </p:pic>
      <p:sp>
        <p:nvSpPr>
          <p:cNvPr id="180" name="Google Shape;180;p27"/>
          <p:cNvSpPr txBox="1"/>
          <p:nvPr/>
        </p:nvSpPr>
        <p:spPr>
          <a:xfrm>
            <a:off x="399350" y="669875"/>
            <a:ext cx="4972200" cy="4318200"/>
          </a:xfrm>
          <a:prstGeom prst="rect">
            <a:avLst/>
          </a:prstGeom>
          <a:noFill/>
          <a:ln>
            <a:noFill/>
          </a:ln>
        </p:spPr>
        <p:txBody>
          <a:bodyPr spcFirstLastPara="1" wrap="square" lIns="91425" tIns="91425" rIns="91425" bIns="91425" anchor="t" anchorCtr="0">
            <a:noAutofit/>
          </a:bodyPr>
          <a:lstStyle/>
          <a:p>
            <a:pPr marL="457200" lvl="0" indent="-317500" algn="l" rtl="0">
              <a:spcBef>
                <a:spcPts val="800"/>
              </a:spcBef>
              <a:spcAft>
                <a:spcPts val="0"/>
              </a:spcAft>
              <a:buClr>
                <a:srgbClr val="0C0C0C"/>
              </a:buClr>
              <a:buSzPts val="1400"/>
              <a:buFont typeface="Noto Sans Symbols"/>
              <a:buChar char="▪"/>
            </a:pPr>
            <a:r>
              <a:rPr lang="en" dirty="0">
                <a:solidFill>
                  <a:srgbClr val="0C0C0C"/>
                </a:solidFill>
                <a:latin typeface="Calibri"/>
                <a:ea typeface="Calibri"/>
                <a:cs typeface="Calibri"/>
                <a:sym typeface="Calibri"/>
              </a:rPr>
              <a:t>7-Day Forecast</a:t>
            </a:r>
            <a:endParaRPr dirty="0">
              <a:solidFill>
                <a:srgbClr val="0C0C0C"/>
              </a:solidFill>
              <a:latin typeface="Calibri"/>
              <a:ea typeface="Calibri"/>
              <a:cs typeface="Calibri"/>
              <a:sym typeface="Calibri"/>
            </a:endParaRPr>
          </a:p>
          <a:p>
            <a:pPr marL="914400" lvl="1" indent="-317500" algn="l" rtl="0">
              <a:spcBef>
                <a:spcPts val="800"/>
              </a:spcBef>
              <a:spcAft>
                <a:spcPts val="0"/>
              </a:spcAft>
              <a:buClr>
                <a:srgbClr val="0C0C0C"/>
              </a:buClr>
              <a:buSzPts val="1400"/>
              <a:buFont typeface="Noto Sans Symbols"/>
              <a:buChar char="−"/>
            </a:pPr>
            <a:r>
              <a:rPr lang="en" dirty="0">
                <a:solidFill>
                  <a:srgbClr val="0C0C0C"/>
                </a:solidFill>
                <a:latin typeface="Calibri"/>
                <a:ea typeface="Calibri"/>
                <a:cs typeface="Calibri"/>
                <a:sym typeface="Calibri"/>
              </a:rPr>
              <a:t>Univariate MLP: 12,177,586</a:t>
            </a:r>
            <a:endParaRPr dirty="0">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Multivariate VAR: 5,178.55</a:t>
            </a: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457200" lvl="0"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90-Day Forecast</a:t>
            </a:r>
            <a:endParaRPr dirty="0">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Multivariate MLP: 13,970,241</a:t>
            </a:r>
            <a:endParaRPr dirty="0">
              <a:solidFill>
                <a:srgbClr val="0C0C0C"/>
              </a:solidFill>
              <a:latin typeface="Calibri"/>
              <a:ea typeface="Calibri"/>
              <a:cs typeface="Calibri"/>
              <a:sym typeface="Calibri"/>
            </a:endParaRPr>
          </a:p>
        </p:txBody>
      </p:sp>
      <p:pic>
        <p:nvPicPr>
          <p:cNvPr id="181" name="Google Shape;181;p27"/>
          <p:cNvPicPr preferRelativeResize="0"/>
          <p:nvPr/>
        </p:nvPicPr>
        <p:blipFill>
          <a:blip r:embed="rId6">
            <a:alphaModFix/>
          </a:blip>
          <a:stretch>
            <a:fillRect/>
          </a:stretch>
        </p:blipFill>
        <p:spPr>
          <a:xfrm>
            <a:off x="3440821" y="1265402"/>
            <a:ext cx="2495880" cy="1720474"/>
          </a:xfrm>
          <a:prstGeom prst="rect">
            <a:avLst/>
          </a:prstGeom>
          <a:noFill/>
          <a:ln>
            <a:noFill/>
          </a:ln>
        </p:spPr>
      </p:pic>
      <p:pic>
        <p:nvPicPr>
          <p:cNvPr id="183" name="Google Shape;183;p27"/>
          <p:cNvPicPr preferRelativeResize="0"/>
          <p:nvPr/>
        </p:nvPicPr>
        <p:blipFill>
          <a:blip r:embed="rId7">
            <a:alphaModFix/>
          </a:blip>
          <a:stretch>
            <a:fillRect/>
          </a:stretch>
        </p:blipFill>
        <p:spPr>
          <a:xfrm>
            <a:off x="1963528" y="3332847"/>
            <a:ext cx="2495875" cy="1810654"/>
          </a:xfrm>
          <a:prstGeom prst="rect">
            <a:avLst/>
          </a:prstGeom>
          <a:noFill/>
          <a:ln>
            <a:noFill/>
          </a:ln>
        </p:spPr>
      </p:pic>
      <p:pic>
        <p:nvPicPr>
          <p:cNvPr id="5" name="Video 4">
            <a:hlinkClick r:id="" action="ppaction://media"/>
            <a:extLst>
              <a:ext uri="{FF2B5EF4-FFF2-40B4-BE49-F238E27FC236}">
                <a16:creationId xmlns:a16="http://schemas.microsoft.com/office/drawing/2014/main" id="{AF81A971-0CDA-48AE-B17E-D186CD10A5C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2670521467"/>
      </p:ext>
    </p:extLst>
  </p:cSld>
  <p:clrMapOvr>
    <a:masterClrMapping/>
  </p:clrMapOvr>
  <mc:AlternateContent xmlns:mc="http://schemas.openxmlformats.org/markup-compatibility/2006">
    <mc:Choice xmlns:p14="http://schemas.microsoft.com/office/powerpoint/2010/main" Requires="p14">
      <p:transition spd="med" p14:dur="700" advTm="26443">
        <p:fade/>
      </p:transition>
    </mc:Choice>
    <mc:Fallback>
      <p:transition spd="med" advTm="264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 final model analysis</a:t>
            </a:r>
            <a:endParaRPr sz="1100">
              <a:solidFill>
                <a:schemeClr val="dk1"/>
              </a:solidFill>
            </a:endParaRPr>
          </a:p>
        </p:txBody>
      </p:sp>
      <p:pic>
        <p:nvPicPr>
          <p:cNvPr id="179" name="Google Shape;179;p27" descr="Ein Bild, das drinnen, Zahnbürste, Tisch, Tasse enthält.&#10;&#10;Automatisch generierte Beschreibung"/>
          <p:cNvPicPr preferRelativeResize="0">
            <a:picLocks noGrp="1"/>
          </p:cNvPicPr>
          <p:nvPr>
            <p:ph type="pic" idx="2"/>
          </p:nvPr>
        </p:nvPicPr>
        <p:blipFill rotWithShape="1">
          <a:blip r:embed="rId5">
            <a:alphaModFix/>
          </a:blip>
          <a:srcRect/>
          <a:stretch/>
        </p:blipFill>
        <p:spPr>
          <a:xfrm>
            <a:off x="5936700" y="0"/>
            <a:ext cx="3207300" cy="5143500"/>
          </a:xfrm>
          <a:prstGeom prst="rect">
            <a:avLst/>
          </a:prstGeom>
          <a:solidFill>
            <a:srgbClr val="D8D8D8"/>
          </a:solidFill>
          <a:ln>
            <a:noFill/>
          </a:ln>
        </p:spPr>
      </p:pic>
      <p:sp>
        <p:nvSpPr>
          <p:cNvPr id="180" name="Google Shape;180;p27"/>
          <p:cNvSpPr txBox="1"/>
          <p:nvPr/>
        </p:nvSpPr>
        <p:spPr>
          <a:xfrm>
            <a:off x="399350" y="669875"/>
            <a:ext cx="4972200" cy="4318200"/>
          </a:xfrm>
          <a:prstGeom prst="rect">
            <a:avLst/>
          </a:prstGeom>
          <a:noFill/>
          <a:ln>
            <a:noFill/>
          </a:ln>
        </p:spPr>
        <p:txBody>
          <a:bodyPr spcFirstLastPara="1" wrap="square" lIns="91425" tIns="91425" rIns="91425" bIns="91425" anchor="t" anchorCtr="0">
            <a:noAutofit/>
          </a:bodyPr>
          <a:lstStyle/>
          <a:p>
            <a:pPr marL="457200" lvl="0" indent="-317500" algn="l" rtl="0">
              <a:spcBef>
                <a:spcPts val="800"/>
              </a:spcBef>
              <a:spcAft>
                <a:spcPts val="0"/>
              </a:spcAft>
              <a:buClr>
                <a:srgbClr val="0C0C0C"/>
              </a:buClr>
              <a:buSzPts val="1400"/>
              <a:buFont typeface="Noto Sans Symbols"/>
              <a:buChar char="▪"/>
            </a:pPr>
            <a:r>
              <a:rPr lang="en" dirty="0">
                <a:solidFill>
                  <a:srgbClr val="0C0C0C"/>
                </a:solidFill>
                <a:latin typeface="Calibri"/>
                <a:ea typeface="Calibri"/>
                <a:cs typeface="Calibri"/>
                <a:sym typeface="Calibri"/>
              </a:rPr>
              <a:t>7-Day Forecast</a:t>
            </a:r>
            <a:endParaRPr dirty="0">
              <a:solidFill>
                <a:srgbClr val="0C0C0C"/>
              </a:solidFill>
              <a:latin typeface="Calibri"/>
              <a:ea typeface="Calibri"/>
              <a:cs typeface="Calibri"/>
              <a:sym typeface="Calibri"/>
            </a:endParaRPr>
          </a:p>
          <a:p>
            <a:pPr marL="914400" lvl="1" indent="-317500" algn="l" rtl="0">
              <a:spcBef>
                <a:spcPts val="800"/>
              </a:spcBef>
              <a:spcAft>
                <a:spcPts val="0"/>
              </a:spcAft>
              <a:buClr>
                <a:srgbClr val="0C0C0C"/>
              </a:buClr>
              <a:buSzPts val="1400"/>
              <a:buFont typeface="Noto Sans Symbols"/>
              <a:buChar char="−"/>
            </a:pPr>
            <a:r>
              <a:rPr lang="en" dirty="0">
                <a:solidFill>
                  <a:srgbClr val="0C0C0C"/>
                </a:solidFill>
                <a:latin typeface="Calibri"/>
                <a:ea typeface="Calibri"/>
                <a:cs typeface="Calibri"/>
                <a:sym typeface="Calibri"/>
              </a:rPr>
              <a:t>Univariate MLP: 12,177,586</a:t>
            </a:r>
            <a:endParaRPr dirty="0">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Multivariate VAR: 5,178.55</a:t>
            </a: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457200" lvl="0"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90-Day Forecast</a:t>
            </a:r>
            <a:endParaRPr dirty="0">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Multivariate MLP: 13,970,241</a:t>
            </a:r>
            <a:endParaRPr dirty="0">
              <a:solidFill>
                <a:srgbClr val="0C0C0C"/>
              </a:solidFill>
              <a:latin typeface="Calibri"/>
              <a:ea typeface="Calibri"/>
              <a:cs typeface="Calibri"/>
              <a:sym typeface="Calibri"/>
            </a:endParaRPr>
          </a:p>
        </p:txBody>
      </p:sp>
      <p:pic>
        <p:nvPicPr>
          <p:cNvPr id="181" name="Google Shape;181;p27"/>
          <p:cNvPicPr preferRelativeResize="0"/>
          <p:nvPr/>
        </p:nvPicPr>
        <p:blipFill>
          <a:blip r:embed="rId6">
            <a:alphaModFix/>
          </a:blip>
          <a:stretch>
            <a:fillRect/>
          </a:stretch>
        </p:blipFill>
        <p:spPr>
          <a:xfrm>
            <a:off x="3440821" y="1265402"/>
            <a:ext cx="2495880" cy="1720474"/>
          </a:xfrm>
          <a:prstGeom prst="rect">
            <a:avLst/>
          </a:prstGeom>
          <a:noFill/>
          <a:ln>
            <a:noFill/>
          </a:ln>
        </p:spPr>
      </p:pic>
      <p:pic>
        <p:nvPicPr>
          <p:cNvPr id="183" name="Google Shape;183;p27"/>
          <p:cNvPicPr preferRelativeResize="0"/>
          <p:nvPr/>
        </p:nvPicPr>
        <p:blipFill>
          <a:blip r:embed="rId7">
            <a:alphaModFix/>
          </a:blip>
          <a:stretch>
            <a:fillRect/>
          </a:stretch>
        </p:blipFill>
        <p:spPr>
          <a:xfrm>
            <a:off x="1963528" y="3332847"/>
            <a:ext cx="2495875" cy="1810654"/>
          </a:xfrm>
          <a:prstGeom prst="rect">
            <a:avLst/>
          </a:prstGeom>
          <a:noFill/>
          <a:ln>
            <a:noFill/>
          </a:ln>
        </p:spPr>
      </p:pic>
      <p:pic>
        <p:nvPicPr>
          <p:cNvPr id="4" name="Video 3">
            <a:hlinkClick r:id="" action="ppaction://media"/>
            <a:extLst>
              <a:ext uri="{FF2B5EF4-FFF2-40B4-BE49-F238E27FC236}">
                <a16:creationId xmlns:a16="http://schemas.microsoft.com/office/drawing/2014/main" id="{FB901F02-005E-4D6D-B99C-02BD50D3FD2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1865106410"/>
      </p:ext>
    </p:extLst>
  </p:cSld>
  <p:clrMapOvr>
    <a:masterClrMapping/>
  </p:clrMapOvr>
  <mc:AlternateContent xmlns:mc="http://schemas.openxmlformats.org/markup-compatibility/2006">
    <mc:Choice xmlns:p14="http://schemas.microsoft.com/office/powerpoint/2010/main" Requires="p14">
      <p:transition spd="med" p14:dur="700" advTm="16487">
        <p:fade/>
      </p:transition>
    </mc:Choice>
    <mc:Fallback>
      <p:transition spd="med" advTm="164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87250" y="308124"/>
            <a:ext cx="5261700" cy="178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700"/>
              <a:buFont typeface="Bebas Neue"/>
              <a:buNone/>
            </a:pPr>
            <a:r>
              <a:rPr lang="en" sz="1100">
                <a:solidFill>
                  <a:schemeClr val="dk1"/>
                </a:solidFill>
              </a:rPr>
              <a:t>United states: final model analysis</a:t>
            </a:r>
            <a:endParaRPr sz="1100">
              <a:solidFill>
                <a:schemeClr val="dk1"/>
              </a:solidFill>
            </a:endParaRPr>
          </a:p>
        </p:txBody>
      </p:sp>
      <p:pic>
        <p:nvPicPr>
          <p:cNvPr id="179" name="Google Shape;179;p27" descr="Ein Bild, das drinnen, Zahnbürste, Tisch, Tasse enthält.&#10;&#10;Automatisch generierte Beschreibung"/>
          <p:cNvPicPr preferRelativeResize="0">
            <a:picLocks noGrp="1"/>
          </p:cNvPicPr>
          <p:nvPr>
            <p:ph type="pic" idx="2"/>
          </p:nvPr>
        </p:nvPicPr>
        <p:blipFill rotWithShape="1">
          <a:blip r:embed="rId5">
            <a:alphaModFix/>
          </a:blip>
          <a:srcRect/>
          <a:stretch/>
        </p:blipFill>
        <p:spPr>
          <a:xfrm>
            <a:off x="5936700" y="0"/>
            <a:ext cx="3207300" cy="5143500"/>
          </a:xfrm>
          <a:prstGeom prst="rect">
            <a:avLst/>
          </a:prstGeom>
          <a:solidFill>
            <a:srgbClr val="D8D8D8"/>
          </a:solidFill>
          <a:ln>
            <a:noFill/>
          </a:ln>
        </p:spPr>
      </p:pic>
      <p:sp>
        <p:nvSpPr>
          <p:cNvPr id="180" name="Google Shape;180;p27"/>
          <p:cNvSpPr txBox="1"/>
          <p:nvPr/>
        </p:nvSpPr>
        <p:spPr>
          <a:xfrm>
            <a:off x="399350" y="669875"/>
            <a:ext cx="4972200" cy="4318200"/>
          </a:xfrm>
          <a:prstGeom prst="rect">
            <a:avLst/>
          </a:prstGeom>
          <a:noFill/>
          <a:ln>
            <a:noFill/>
          </a:ln>
        </p:spPr>
        <p:txBody>
          <a:bodyPr spcFirstLastPara="1" wrap="square" lIns="91425" tIns="91425" rIns="91425" bIns="91425" anchor="t" anchorCtr="0">
            <a:noAutofit/>
          </a:bodyPr>
          <a:lstStyle/>
          <a:p>
            <a:pPr marL="457200" lvl="0" indent="-317500" algn="l" rtl="0">
              <a:spcBef>
                <a:spcPts val="800"/>
              </a:spcBef>
              <a:spcAft>
                <a:spcPts val="0"/>
              </a:spcAft>
              <a:buClr>
                <a:srgbClr val="0C0C0C"/>
              </a:buClr>
              <a:buSzPts val="1400"/>
              <a:buFont typeface="Noto Sans Symbols"/>
              <a:buChar char="▪"/>
            </a:pPr>
            <a:r>
              <a:rPr lang="en" dirty="0">
                <a:solidFill>
                  <a:srgbClr val="0C0C0C"/>
                </a:solidFill>
                <a:latin typeface="Calibri"/>
                <a:ea typeface="Calibri"/>
                <a:cs typeface="Calibri"/>
                <a:sym typeface="Calibri"/>
              </a:rPr>
              <a:t>7-Day Forecast</a:t>
            </a:r>
            <a:endParaRPr dirty="0">
              <a:solidFill>
                <a:srgbClr val="0C0C0C"/>
              </a:solidFill>
              <a:latin typeface="Calibri"/>
              <a:ea typeface="Calibri"/>
              <a:cs typeface="Calibri"/>
              <a:sym typeface="Calibri"/>
            </a:endParaRPr>
          </a:p>
          <a:p>
            <a:pPr marL="914400" lvl="1" indent="-317500" algn="l" rtl="0">
              <a:spcBef>
                <a:spcPts val="800"/>
              </a:spcBef>
              <a:spcAft>
                <a:spcPts val="0"/>
              </a:spcAft>
              <a:buClr>
                <a:srgbClr val="0C0C0C"/>
              </a:buClr>
              <a:buSzPts val="1400"/>
              <a:buFont typeface="Noto Sans Symbols"/>
              <a:buChar char="−"/>
            </a:pPr>
            <a:r>
              <a:rPr lang="en" dirty="0">
                <a:solidFill>
                  <a:srgbClr val="0C0C0C"/>
                </a:solidFill>
                <a:latin typeface="Calibri"/>
                <a:ea typeface="Calibri"/>
                <a:cs typeface="Calibri"/>
                <a:sym typeface="Calibri"/>
              </a:rPr>
              <a:t>Univariate MLP: 12,177,586</a:t>
            </a:r>
            <a:endParaRPr dirty="0">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Multivariate VAR: 5,178.55</a:t>
            </a: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0" lvl="0" indent="0" algn="l" rtl="0">
              <a:spcBef>
                <a:spcPts val="800"/>
              </a:spcBef>
              <a:spcAft>
                <a:spcPts val="0"/>
              </a:spcAft>
              <a:buNone/>
            </a:pPr>
            <a:endParaRPr dirty="0">
              <a:solidFill>
                <a:srgbClr val="0C0C0C"/>
              </a:solidFill>
              <a:latin typeface="Calibri"/>
              <a:ea typeface="Calibri"/>
              <a:cs typeface="Calibri"/>
              <a:sym typeface="Calibri"/>
            </a:endParaRPr>
          </a:p>
          <a:p>
            <a:pPr marL="457200" lvl="0"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90-Day Forecast</a:t>
            </a:r>
            <a:endParaRPr dirty="0">
              <a:solidFill>
                <a:srgbClr val="0C0C0C"/>
              </a:solidFill>
              <a:latin typeface="Calibri"/>
              <a:ea typeface="Calibri"/>
              <a:cs typeface="Calibri"/>
              <a:sym typeface="Calibri"/>
            </a:endParaRPr>
          </a:p>
          <a:p>
            <a:pPr marL="914400" lvl="1" indent="-304800" algn="l" rtl="0">
              <a:spcBef>
                <a:spcPts val="800"/>
              </a:spcBef>
              <a:spcAft>
                <a:spcPts val="0"/>
              </a:spcAft>
              <a:buClr>
                <a:srgbClr val="0C0C0C"/>
              </a:buClr>
              <a:buSzPts val="1200"/>
              <a:buFont typeface="Calibri"/>
              <a:buChar char="−"/>
            </a:pPr>
            <a:r>
              <a:rPr lang="en" dirty="0">
                <a:solidFill>
                  <a:srgbClr val="0C0C0C"/>
                </a:solidFill>
                <a:latin typeface="Calibri"/>
                <a:ea typeface="Calibri"/>
                <a:cs typeface="Calibri"/>
                <a:sym typeface="Calibri"/>
              </a:rPr>
              <a:t>Multivariate MLP: 13,970,241</a:t>
            </a:r>
            <a:endParaRPr dirty="0">
              <a:solidFill>
                <a:srgbClr val="0C0C0C"/>
              </a:solidFill>
              <a:latin typeface="Calibri"/>
              <a:ea typeface="Calibri"/>
              <a:cs typeface="Calibri"/>
              <a:sym typeface="Calibri"/>
            </a:endParaRPr>
          </a:p>
        </p:txBody>
      </p:sp>
      <p:pic>
        <p:nvPicPr>
          <p:cNvPr id="181" name="Google Shape;181;p27"/>
          <p:cNvPicPr preferRelativeResize="0"/>
          <p:nvPr/>
        </p:nvPicPr>
        <p:blipFill>
          <a:blip r:embed="rId6">
            <a:alphaModFix/>
          </a:blip>
          <a:stretch>
            <a:fillRect/>
          </a:stretch>
        </p:blipFill>
        <p:spPr>
          <a:xfrm>
            <a:off x="3440821" y="1265402"/>
            <a:ext cx="2495880" cy="1720474"/>
          </a:xfrm>
          <a:prstGeom prst="rect">
            <a:avLst/>
          </a:prstGeom>
          <a:noFill/>
          <a:ln>
            <a:noFill/>
          </a:ln>
        </p:spPr>
      </p:pic>
      <p:pic>
        <p:nvPicPr>
          <p:cNvPr id="183" name="Google Shape;183;p27"/>
          <p:cNvPicPr preferRelativeResize="0"/>
          <p:nvPr/>
        </p:nvPicPr>
        <p:blipFill>
          <a:blip r:embed="rId7">
            <a:alphaModFix/>
          </a:blip>
          <a:stretch>
            <a:fillRect/>
          </a:stretch>
        </p:blipFill>
        <p:spPr>
          <a:xfrm>
            <a:off x="1963528" y="3332847"/>
            <a:ext cx="2495875" cy="1810654"/>
          </a:xfrm>
          <a:prstGeom prst="rect">
            <a:avLst/>
          </a:prstGeom>
          <a:noFill/>
          <a:ln>
            <a:noFill/>
          </a:ln>
        </p:spPr>
      </p:pic>
      <p:pic>
        <p:nvPicPr>
          <p:cNvPr id="4" name="Video 3">
            <a:hlinkClick r:id="" action="ppaction://media"/>
            <a:extLst>
              <a:ext uri="{FF2B5EF4-FFF2-40B4-BE49-F238E27FC236}">
                <a16:creationId xmlns:a16="http://schemas.microsoft.com/office/drawing/2014/main" id="{605C7B2F-D8D9-47A8-9030-D9AC2D6EEFA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3705609822"/>
      </p:ext>
    </p:extLst>
  </p:cSld>
  <p:clrMapOvr>
    <a:masterClrMapping/>
  </p:clrMapOvr>
  <mc:AlternateContent xmlns:mc="http://schemas.openxmlformats.org/markup-compatibility/2006">
    <mc:Choice xmlns:p14="http://schemas.microsoft.com/office/powerpoint/2010/main" Requires="p14">
      <p:transition spd="med" p14:dur="700" advTm="16092">
        <p:fade/>
      </p:transition>
    </mc:Choice>
    <mc:Fallback>
      <p:transition spd="med" advTm="160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LOAD">
  <a:themeElements>
    <a:clrScheme name="Benutzerdefiniert 39">
      <a:dk1>
        <a:srgbClr val="000000"/>
      </a:dk1>
      <a:lt1>
        <a:srgbClr val="FFFFFF"/>
      </a:lt1>
      <a:dk2>
        <a:srgbClr val="2C3E50"/>
      </a:dk2>
      <a:lt2>
        <a:srgbClr val="FFFFFF"/>
      </a:lt2>
      <a:accent1>
        <a:srgbClr val="3498DB"/>
      </a:accent1>
      <a:accent2>
        <a:srgbClr val="3E2C1E"/>
      </a:accent2>
      <a:accent3>
        <a:srgbClr val="9BBB59"/>
      </a:accent3>
      <a:accent4>
        <a:srgbClr val="FFC000"/>
      </a:accent4>
      <a:accent5>
        <a:srgbClr val="814993"/>
      </a:accent5>
      <a:accent6>
        <a:srgbClr val="607274"/>
      </a:accent6>
      <a:hlink>
        <a:srgbClr val="7F7F7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326</Words>
  <Application>Microsoft Office PowerPoint</Application>
  <PresentationFormat>On-screen Show (16:9)</PresentationFormat>
  <Paragraphs>52</Paragraphs>
  <Slides>4</Slides>
  <Notes>4</Notes>
  <HiddenSlides>0</HiddenSlides>
  <MMClips>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vt:i4>
      </vt:variant>
    </vt:vector>
  </HeadingPairs>
  <TitlesOfParts>
    <vt:vector size="10" baseType="lpstr">
      <vt:lpstr>Arial</vt:lpstr>
      <vt:lpstr>Bebas Neue</vt:lpstr>
      <vt:lpstr>Noto Sans Symbols</vt:lpstr>
      <vt:lpstr>Calibri</vt:lpstr>
      <vt:lpstr>Simple Light</vt:lpstr>
      <vt:lpstr>PRESENTATIONLOAD</vt:lpstr>
      <vt:lpstr>United states: final model analysis</vt:lpstr>
      <vt:lpstr>United states: final model analysis</vt:lpstr>
      <vt:lpstr>United states: final model analysis</vt:lpstr>
      <vt:lpstr>United states: final model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Ryan Wands</cp:lastModifiedBy>
  <cp:revision>12</cp:revision>
  <dcterms:modified xsi:type="dcterms:W3CDTF">2020-08-04T20:59:30Z</dcterms:modified>
</cp:coreProperties>
</file>